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15" r:id="rId3"/>
    <p:sldId id="299" r:id="rId4"/>
    <p:sldId id="300" r:id="rId5"/>
    <p:sldId id="318" r:id="rId6"/>
    <p:sldId id="301" r:id="rId7"/>
    <p:sldId id="302" r:id="rId8"/>
    <p:sldId id="320" r:id="rId9"/>
    <p:sldId id="322" r:id="rId10"/>
    <p:sldId id="321" r:id="rId11"/>
    <p:sldId id="323" r:id="rId12"/>
    <p:sldId id="326" r:id="rId13"/>
  </p:sldIdLst>
  <p:sldSz cx="12192000" cy="6858000"/>
  <p:notesSz cx="9926638" cy="6797675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k29wv" initials="k" lastIdx="0" clrIdx="0">
    <p:extLst>
      <p:ext uri="{19B8F6BF-5375-455C-9EA6-DF929625EA0E}">
        <p15:presenceInfo xmlns:p15="http://schemas.microsoft.com/office/powerpoint/2012/main" userId="kok29w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89"/>
    <a:srgbClr val="FFFFFF"/>
    <a:srgbClr val="00529E"/>
    <a:srgbClr val="D9D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 autoAdjust="0"/>
    <p:restoredTop sz="95966" autoAdjust="0"/>
  </p:normalViewPr>
  <p:slideViewPr>
    <p:cSldViewPr snapToGrid="0">
      <p:cViewPr varScale="1">
        <p:scale>
          <a:sx n="137" d="100"/>
          <a:sy n="137" d="100"/>
        </p:scale>
        <p:origin x="896" y="200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>
        <p:scale>
          <a:sx n="66" d="100"/>
          <a:sy n="66" d="100"/>
        </p:scale>
        <p:origin x="4308" y="5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800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AB428-DE0C-49BF-90E7-B3CB4C7D1715}" type="datetimeFigureOut">
              <a:rPr lang="de-DE" smtClean="0"/>
              <a:t>11.10.24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53CF4-3BA1-45F9-A12A-D45D9F9AC1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610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FF18C-CCFE-49B1-BEF3-4B981799B926}" type="datetimeFigureOut">
              <a:rPr lang="en-US" smtClean="0"/>
              <a:t>10/11/24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631825"/>
            <a:ext cx="4078288" cy="2293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5" y="3271380"/>
            <a:ext cx="7941310" cy="31852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Textmasterformat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04BFF-B250-4F34-8513-350D55F32A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7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6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6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5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8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80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989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67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5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0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t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5505B7-06B0-455E-A771-2886E2CB8F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8269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8950D236-6E19-4E60-9AB2-BDDCE5311D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77925" y="3189288"/>
            <a:ext cx="7766050" cy="4587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1020425" y="381000"/>
            <a:ext cx="819150" cy="1190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/>
          <p:cNvSpPr/>
          <p:nvPr userDrawn="1"/>
        </p:nvSpPr>
        <p:spPr>
          <a:xfrm>
            <a:off x="1009650" y="1800225"/>
            <a:ext cx="161925" cy="1847850"/>
          </a:xfrm>
          <a:prstGeom prst="rect">
            <a:avLst/>
          </a:prstGeom>
          <a:solidFill>
            <a:srgbClr val="00438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435429" y="6464299"/>
            <a:ext cx="746180" cy="149225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0734628-2878-4DB4-B3BE-EF0408923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5" b="36454"/>
          <a:stretch/>
        </p:blipFill>
        <p:spPr>
          <a:xfrm>
            <a:off x="9001098" y="3754582"/>
            <a:ext cx="3190902" cy="310341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9D512FA-56DD-4D8A-B248-A7CC370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413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7260439-4441-4B8C-ABE7-2F9DD29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34637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7F550D8-F006-4A55-846B-5005DF6F22B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6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A9F2966-3E23-4F0F-ADD5-86C5D7E742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53313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8AE24C3-AFD7-4ACB-BE6B-094E6BDCCA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28600" indent="-228600">
              <a:buClr>
                <a:srgbClr val="004389"/>
              </a:buClr>
              <a:buFont typeface="Wingdings" panose="05000000000000000000" pitchFamily="2" charset="2"/>
              <a:buChar char="§"/>
              <a:defRPr sz="1600"/>
            </a:lvl1pPr>
            <a:lvl2pPr marL="538163" indent="-228600">
              <a:buClr>
                <a:srgbClr val="004389"/>
              </a:buClr>
              <a:defRPr sz="1600"/>
            </a:lvl2pPr>
            <a:lvl3pPr marL="80486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3pPr>
            <a:lvl4pPr marL="1077913" indent="-228600">
              <a:buClr>
                <a:schemeClr val="accent1"/>
              </a:buClr>
              <a:buFont typeface="Symbol" panose="05050102010706020507" pitchFamily="18" charset="2"/>
              <a:buChar char="-"/>
              <a:defRPr sz="1600"/>
            </a:lvl4pPr>
            <a:lvl5pPr marL="13446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1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A9F2966-3E23-4F0F-ADD5-86C5D7E742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A9F2966-3E23-4F0F-ADD5-86C5D7E74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8AE24C3-AFD7-4ACB-BE6B-094E6BDCCA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396999"/>
            <a:ext cx="5361231" cy="4735511"/>
          </a:xfrm>
        </p:spPr>
        <p:txBody>
          <a:bodyPr>
            <a:normAutofit/>
          </a:bodyPr>
          <a:lstStyle>
            <a:lvl1pPr marL="228600" indent="-228600">
              <a:buClr>
                <a:srgbClr val="004389"/>
              </a:buClr>
              <a:buFont typeface="Wingdings" panose="05000000000000000000" pitchFamily="2" charset="2"/>
              <a:buChar char="§"/>
              <a:defRPr sz="1600"/>
            </a:lvl1pPr>
            <a:lvl2pPr marL="538163" indent="-228600">
              <a:buClr>
                <a:srgbClr val="004389"/>
              </a:buClr>
              <a:defRPr sz="1600"/>
            </a:lvl2pPr>
            <a:lvl3pPr marL="80486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3pPr>
            <a:lvl4pPr marL="1077913" indent="-228600">
              <a:buClr>
                <a:schemeClr val="accent1"/>
              </a:buClr>
              <a:buFont typeface="Symbol" panose="05050102010706020507" pitchFamily="18" charset="2"/>
              <a:buChar char="-"/>
              <a:defRPr sz="1600"/>
            </a:lvl4pPr>
            <a:lvl5pPr marL="13446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6DB0301-693B-40CA-BA84-F80307F89B8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78769" y="1396999"/>
            <a:ext cx="5361231" cy="4735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9795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27C934F-FA50-4DB7-B4DC-D62CB9D7AA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633524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51" imgH="450" progId="TCLayout.ActiveDocument.1">
                  <p:embed/>
                </p:oleObj>
              </mc:Choice>
              <mc:Fallback>
                <p:oleObj name="think-cell Slide" r:id="rId8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DBD2721-E9BD-4747-A88D-23A8F12CCF56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396999"/>
            <a:ext cx="11046792" cy="4735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12384"/>
            <a:ext cx="1643743" cy="72165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11340000" y="512384"/>
            <a:ext cx="138792" cy="716587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432000" y="6464299"/>
            <a:ext cx="746180" cy="149225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1181609" y="6464299"/>
            <a:ext cx="6971791" cy="149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>
          <a:xfrm>
            <a:off x="432000" y="6464299"/>
            <a:ext cx="746180" cy="149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3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0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438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085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2072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8425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5412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12.gif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13.gif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15.gif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ppygitwithr.com/install-gi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forwindows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hyperlink" Target="https://github.com/tds2024-25/course" TargetMode="Externa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4EADFCB-090E-BD4F-BCA7-6571D8FEB3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36383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DCB821-1CEA-49E7-ABD2-A5E725FE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5" y="1800225"/>
            <a:ext cx="7766050" cy="1847850"/>
          </a:xfrm>
        </p:spPr>
        <p:txBody>
          <a:bodyPr vert="horz"/>
          <a:lstStyle/>
          <a:p>
            <a:r>
              <a:rPr lang="de-CH" dirty="0"/>
              <a:t>Topics in Data Science 2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A7815-92F1-426A-B0DE-BE6166322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FB351-1EA7-46BF-A5B3-FD69208466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24672CA-C2AB-6140-9B15-A1FEF77514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470228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2AAD32F-B4FB-2548-8DFF-9B40086C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Assignment Submission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C375-AEEF-B449-9B75-41AB63C8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have to work on assignments to qualify for the (graded) capstone project</a:t>
            </a:r>
          </a:p>
          <a:p>
            <a:r>
              <a:rPr lang="en-US" dirty="0"/>
              <a:t>Assignments are submitted via GitHub pull requests</a:t>
            </a:r>
          </a:p>
          <a:p>
            <a:r>
              <a:rPr lang="en-US" dirty="0"/>
              <a:t>To work on your assignment, you have to create your own fork on GitHub: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the assignment in WueCampus classroom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Login using GitHub Account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Join the GitHub classroom by clicking on your name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Accept the assignment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Wait for GitHub classroom to configure your repository and click on the link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Create a new branch named </a:t>
            </a:r>
            <a:r>
              <a:rPr lang="en-US" dirty="0" err="1"/>
              <a:t>assignment_xyz</a:t>
            </a: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DA637-3388-B244-A8C0-5A8497BDAD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A3FF116-03C7-C44E-BBD9-B073BB90453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778633"/>
            <a:ext cx="5360988" cy="3972247"/>
          </a:xfrm>
        </p:spPr>
      </p:pic>
    </p:spTree>
    <p:extLst>
      <p:ext uri="{BB962C8B-B14F-4D97-AF65-F5344CB8AC3E}">
        <p14:creationId xmlns:p14="http://schemas.microsoft.com/office/powerpoint/2010/main" val="304225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24672CA-C2AB-6140-9B15-A1FEF77514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922386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24672CA-C2AB-6140-9B15-A1FEF7751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2AAD32F-B4FB-2548-8DFF-9B40086C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Assignment Submission Workflow (Google </a:t>
            </a:r>
            <a:r>
              <a:rPr lang="en-US" dirty="0" err="1"/>
              <a:t>Colab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C375-AEEF-B449-9B75-41AB63C8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recommend that you work on your assignments using 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To modify and submit your assignments via Google </a:t>
            </a:r>
            <a:r>
              <a:rPr lang="en-US" dirty="0" err="1"/>
              <a:t>Colab</a:t>
            </a:r>
            <a:r>
              <a:rPr lang="en-US" dirty="0"/>
              <a:t>: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the Google </a:t>
            </a:r>
            <a:r>
              <a:rPr lang="en-US" dirty="0" err="1"/>
              <a:t>Colab</a:t>
            </a:r>
            <a:r>
              <a:rPr lang="en-US" dirty="0"/>
              <a:t> link in your GitHub repository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“File/Open Notebook”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GitHub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Search for </a:t>
            </a:r>
            <a:r>
              <a:rPr lang="en-US"/>
              <a:t>“tds2024-25”</a:t>
            </a:r>
            <a:endParaRPr lang="en-US" dirty="0"/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Select your repository and Branch and open the notebook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Make changes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“File/Save to </a:t>
            </a:r>
            <a:r>
              <a:rPr lang="en-US" dirty="0" err="1"/>
              <a:t>github</a:t>
            </a:r>
            <a:r>
              <a:rPr lang="en-US" dirty="0"/>
              <a:t>”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Select your repository and Branch and add a commit message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Create a pull request </a:t>
            </a:r>
            <a:r>
              <a:rPr lang="en-US" b="1" dirty="0">
                <a:solidFill>
                  <a:srgbClr val="FF0000"/>
                </a:solidFill>
              </a:rPr>
              <a:t>(DON’T MERGE IT)</a:t>
            </a:r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DA637-3388-B244-A8C0-5A8497BDAD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E51C62-01AC-FF46-A75F-C9A29E7CD60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778633"/>
            <a:ext cx="5360988" cy="3972247"/>
          </a:xfrm>
        </p:spPr>
      </p:pic>
    </p:spTree>
    <p:extLst>
      <p:ext uri="{BB962C8B-B14F-4D97-AF65-F5344CB8AC3E}">
        <p14:creationId xmlns:p14="http://schemas.microsoft.com/office/powerpoint/2010/main" val="95393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5B0432B-B56E-E740-8A67-579C976EDD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66938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8D40BB-84C2-8041-B603-8A3A4DBD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Assignment Submission Workflow (Local)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EA5-3379-2D4D-83D1-4B2E03731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you don’t have to use Google </a:t>
            </a:r>
            <a:r>
              <a:rPr lang="en-US" dirty="0" err="1"/>
              <a:t>Colab</a:t>
            </a:r>
            <a:r>
              <a:rPr lang="en-US" dirty="0"/>
              <a:t> for your submissions. Follow this steps to submit your assignments if you prefer working local: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Clone your repository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Move into the repository’s folder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Fetch all branches and checkout </a:t>
            </a:r>
            <a:r>
              <a:rPr lang="en-US" dirty="0" err="1"/>
              <a:t>assignment_xyz</a:t>
            </a:r>
            <a:endParaRPr lang="en-US" dirty="0"/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Work on the assignment and push changes to branch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Create a pull request </a:t>
            </a:r>
            <a:r>
              <a:rPr lang="en-US" b="1" dirty="0">
                <a:solidFill>
                  <a:srgbClr val="FF0000"/>
                </a:solidFill>
              </a:rPr>
              <a:t>(DON’T MERGE IT)</a:t>
            </a:r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87B75-EE86-9744-B824-A120516B2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D0D4A2-EE6C-EF4D-A0A0-9368C63871D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2232219"/>
            <a:ext cx="5360988" cy="3065074"/>
          </a:xfrm>
        </p:spPr>
      </p:pic>
    </p:spTree>
    <p:extLst>
      <p:ext uri="{BB962C8B-B14F-4D97-AF65-F5344CB8AC3E}">
        <p14:creationId xmlns:p14="http://schemas.microsoft.com/office/powerpoint/2010/main" val="198221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accent1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What is version control?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A2776-36CD-46FA-B02D-FD97455CB561}"/>
              </a:ext>
            </a:extLst>
          </p:cNvPr>
          <p:cNvGrpSpPr/>
          <p:nvPr/>
        </p:nvGrpSpPr>
        <p:grpSpPr>
          <a:xfrm>
            <a:off x="1921681" y="2931708"/>
            <a:ext cx="5269525" cy="466487"/>
            <a:chOff x="1921681" y="2908437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3" name="Pointer-half">
              <a:extLst>
                <a:ext uri="{FF2B5EF4-FFF2-40B4-BE49-F238E27FC236}">
                  <a16:creationId xmlns:a16="http://schemas.microsoft.com/office/drawing/2014/main" id="{FDE3B896-3436-47FC-B4E8-72956B7766C1}"/>
                </a:ext>
              </a:extLst>
            </p:cNvPr>
            <p:cNvSpPr/>
            <p:nvPr/>
          </p:nvSpPr>
          <p:spPr>
            <a:xfrm>
              <a:off x="1921681" y="2973105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39F17-F92B-4228-B85D-3349A01E15E9}"/>
                </a:ext>
              </a:extLst>
            </p:cNvPr>
            <p:cNvSpPr txBox="1"/>
            <p:nvPr/>
          </p:nvSpPr>
          <p:spPr>
            <a:xfrm>
              <a:off x="2269671" y="2908437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Setting up git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90172-FE67-4B26-9235-789E76F1E71E}"/>
              </a:ext>
            </a:extLst>
          </p:cNvPr>
          <p:cNvGrpSpPr/>
          <p:nvPr/>
        </p:nvGrpSpPr>
        <p:grpSpPr>
          <a:xfrm>
            <a:off x="1921681" y="3571263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Pointer-half">
              <a:extLst>
                <a:ext uri="{FF2B5EF4-FFF2-40B4-BE49-F238E27FC236}">
                  <a16:creationId xmlns:a16="http://schemas.microsoft.com/office/drawing/2014/main" id="{4697D029-CA7D-4F1D-B4A7-2664B9D1344D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77C7DC-E591-4491-86F8-B14CDFA6409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Create your first repository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21681" y="4210818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TDS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186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42F25-1BBE-E84B-AFE7-1971CD949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version control?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CFE8C7-DE3D-C94F-A0EC-443987657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AC33192-CCCD-7545-AFE1-A4CF0F5D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991" y="1397000"/>
            <a:ext cx="3512605" cy="473551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217F658-4E97-3F4A-862C-374AE37593B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978525" y="2074445"/>
            <a:ext cx="5360988" cy="33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08C41-EAF9-F54B-AE69-1BFB8C3C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D96CCF-8A83-5542-942C-CBF0DFCA3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D3E2FA5-16C7-E14F-8994-E5C059952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37" y="1397000"/>
            <a:ext cx="5006113" cy="473551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1E4EEF-641F-F840-98CA-C4507B7599B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7002737" y="1397000"/>
            <a:ext cx="3312564" cy="47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1" imgH="450" progId="TCLayout.ActiveDocument.1">
                  <p:embed/>
                </p:oleObj>
              </mc:Choice>
              <mc:Fallback>
                <p:oleObj name="think-cell Slide" r:id="rId3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bg2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What is version control?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A2776-36CD-46FA-B02D-FD97455CB561}"/>
              </a:ext>
            </a:extLst>
          </p:cNvPr>
          <p:cNvGrpSpPr/>
          <p:nvPr/>
        </p:nvGrpSpPr>
        <p:grpSpPr>
          <a:xfrm>
            <a:off x="1921681" y="2931708"/>
            <a:ext cx="5269525" cy="466487"/>
            <a:chOff x="1921681" y="2908437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3" name="Pointer-half">
              <a:extLst>
                <a:ext uri="{FF2B5EF4-FFF2-40B4-BE49-F238E27FC236}">
                  <a16:creationId xmlns:a16="http://schemas.microsoft.com/office/drawing/2014/main" id="{FDE3B896-3436-47FC-B4E8-72956B7766C1}"/>
                </a:ext>
              </a:extLst>
            </p:cNvPr>
            <p:cNvSpPr/>
            <p:nvPr/>
          </p:nvSpPr>
          <p:spPr>
            <a:xfrm>
              <a:off x="1921681" y="2973105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39F17-F92B-4228-B85D-3349A01E15E9}"/>
                </a:ext>
              </a:extLst>
            </p:cNvPr>
            <p:cNvSpPr txBox="1"/>
            <p:nvPr/>
          </p:nvSpPr>
          <p:spPr>
            <a:xfrm>
              <a:off x="2269671" y="2908437"/>
              <a:ext cx="4921535" cy="466487"/>
            </a:xfrm>
            <a:prstGeom prst="rect">
              <a:avLst/>
            </a:prstGeom>
            <a:solidFill>
              <a:schemeClr val="accent1"/>
            </a:solidFill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Setting up git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21681" y="3571263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TDS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78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9DD10-3CFF-D14F-9F23-A3754C88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3637BC-6DE9-D64C-B347-1721D1FEF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 very good tutorial:</a:t>
            </a:r>
          </a:p>
          <a:p>
            <a:r>
              <a:rPr lang="en-US" sz="1800" dirty="0">
                <a:hlinkClick r:id="rId3"/>
              </a:rPr>
              <a:t>https://happygitwithr.com/install-git.html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Install Git for Windows: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https://gitforwindows.org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NOTE:</a:t>
            </a:r>
            <a:r>
              <a:rPr lang="en-US" sz="1800" dirty="0"/>
              <a:t> When asked about “Adjusting your PATH environment”, make sure to select “Git from the command line and also from 3rd-party software”. Otherwise, we believe it is good to accept the defaults.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69B39A-7B78-804B-BFB0-DC8E5BEF4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A8264B-0170-EC42-9D74-D4627AAD94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 same very good tutorial:</a:t>
            </a:r>
          </a:p>
          <a:p>
            <a:r>
              <a:rPr lang="en-US" sz="1800" dirty="0">
                <a:hlinkClick r:id="rId3"/>
              </a:rPr>
              <a:t>https://happygitwithr.com/install-git.html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Install Git for Mac:</a:t>
            </a:r>
          </a:p>
          <a:p>
            <a:pPr marL="0" indent="0">
              <a:buNone/>
            </a:pPr>
            <a:r>
              <a:rPr lang="en-US" sz="1800" dirty="0"/>
              <a:t>Go to the Terminal and and install the </a:t>
            </a:r>
            <a:r>
              <a:rPr lang="en-US" sz="1800" dirty="0" err="1"/>
              <a:t>Xcode</a:t>
            </a:r>
            <a:r>
              <a:rPr lang="en-US" sz="1800" dirty="0"/>
              <a:t> command line tools (which include git) by entering:</a:t>
            </a:r>
          </a:p>
          <a:p>
            <a:pPr marL="0" indent="0">
              <a:buNone/>
            </a:pPr>
            <a:r>
              <a:rPr lang="en-US" sz="1800" dirty="0"/>
              <a:t>“</a:t>
            </a:r>
            <a:r>
              <a:rPr lang="en-US" sz="1800" dirty="0" err="1"/>
              <a:t>xcode</a:t>
            </a:r>
            <a:r>
              <a:rPr lang="en-US" sz="1800" dirty="0"/>
              <a:t>-select –install”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Or if you use Homebrew:</a:t>
            </a:r>
          </a:p>
          <a:p>
            <a:pPr marL="0" indent="0">
              <a:buNone/>
            </a:pPr>
            <a:r>
              <a:rPr lang="en-US" sz="1800" dirty="0"/>
              <a:t>“brew install git”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8626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747E1-3E3E-C646-83F1-A55D596F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E2D113-480E-F94E-B44B-6235507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On Windows:</a:t>
            </a:r>
          </a:p>
          <a:p>
            <a:pPr lvl="1"/>
            <a:r>
              <a:rPr lang="en-US" sz="1800" dirty="0"/>
              <a:t>Enter the Git Bash shell</a:t>
            </a:r>
          </a:p>
          <a:p>
            <a:r>
              <a:rPr lang="en-US" sz="1800" dirty="0"/>
              <a:t>On Mac and Linux:</a:t>
            </a:r>
          </a:p>
          <a:p>
            <a:pPr lvl="1"/>
            <a:r>
              <a:rPr lang="en-US" sz="1800" dirty="0"/>
              <a:t>Enter the shell</a:t>
            </a:r>
          </a:p>
          <a:p>
            <a:pPr lvl="1"/>
            <a:endParaRPr lang="en-US" sz="1800" dirty="0"/>
          </a:p>
          <a:p>
            <a:r>
              <a:rPr lang="en-US" sz="1800" dirty="0"/>
              <a:t>Configure your git:</a:t>
            </a:r>
          </a:p>
          <a:p>
            <a:pPr lvl="1"/>
            <a:r>
              <a:rPr lang="en-US" sz="1800" i="1" dirty="0"/>
              <a:t>git config --global </a:t>
            </a:r>
            <a:r>
              <a:rPr lang="en-US" sz="1800" i="1" dirty="0" err="1"/>
              <a:t>user.name</a:t>
            </a:r>
            <a:r>
              <a:rPr lang="en-US" sz="1800" i="1" dirty="0"/>
              <a:t> “Max </a:t>
            </a:r>
            <a:r>
              <a:rPr lang="en-US" sz="1800" i="1" dirty="0" err="1"/>
              <a:t>Mustermann</a:t>
            </a:r>
            <a:r>
              <a:rPr lang="en-US" sz="1800" i="1" dirty="0"/>
              <a:t>”</a:t>
            </a:r>
          </a:p>
          <a:p>
            <a:pPr lvl="1"/>
            <a:r>
              <a:rPr lang="en-US" sz="1800" i="1" dirty="0"/>
              <a:t>git config --global </a:t>
            </a:r>
            <a:r>
              <a:rPr lang="en-US" sz="1800" i="1" dirty="0" err="1"/>
              <a:t>user.email</a:t>
            </a:r>
            <a:r>
              <a:rPr lang="en-US" sz="1800" i="1" dirty="0"/>
              <a:t> “</a:t>
            </a:r>
            <a:r>
              <a:rPr lang="en-US" sz="1800" i="1" dirty="0" err="1"/>
              <a:t>max.mustermann@mail.com</a:t>
            </a:r>
            <a:r>
              <a:rPr lang="en-US" sz="1800" i="1" dirty="0"/>
              <a:t>”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6F3022-C281-404F-A9CD-5133D0F2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3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bg2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What is version control?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A2776-36CD-46FA-B02D-FD97455CB561}"/>
              </a:ext>
            </a:extLst>
          </p:cNvPr>
          <p:cNvGrpSpPr/>
          <p:nvPr/>
        </p:nvGrpSpPr>
        <p:grpSpPr>
          <a:xfrm>
            <a:off x="1921681" y="2931708"/>
            <a:ext cx="5269525" cy="466487"/>
            <a:chOff x="1921681" y="2908437"/>
            <a:chExt cx="5269525" cy="466487"/>
          </a:xfrm>
          <a:solidFill>
            <a:schemeClr val="bg2"/>
          </a:solidFill>
        </p:grpSpPr>
        <p:sp>
          <p:nvSpPr>
            <p:cNvPr id="13" name="Pointer-half">
              <a:extLst>
                <a:ext uri="{FF2B5EF4-FFF2-40B4-BE49-F238E27FC236}">
                  <a16:creationId xmlns:a16="http://schemas.microsoft.com/office/drawing/2014/main" id="{FDE3B896-3436-47FC-B4E8-72956B7766C1}"/>
                </a:ext>
              </a:extLst>
            </p:cNvPr>
            <p:cNvSpPr/>
            <p:nvPr/>
          </p:nvSpPr>
          <p:spPr>
            <a:xfrm>
              <a:off x="1921681" y="2973105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39F17-F92B-4228-B85D-3349A01E15E9}"/>
                </a:ext>
              </a:extLst>
            </p:cNvPr>
            <p:cNvSpPr txBox="1"/>
            <p:nvPr/>
          </p:nvSpPr>
          <p:spPr>
            <a:xfrm>
              <a:off x="2269671" y="2908437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Setting up git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21681" y="3571263"/>
            <a:ext cx="5269525" cy="466487"/>
            <a:chOff x="1921681" y="3497174"/>
            <a:chExt cx="5269525" cy="466487"/>
          </a:xfrm>
          <a:solidFill>
            <a:schemeClr val="accent1"/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TDS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072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C6FB5AC-C24B-0246-84E0-8027352048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690070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8008CF0-A787-5E46-9C64-D2B96F19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The TDS repository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3307-ED3F-264A-B82A-5030C44FF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provide a repository for our class at:</a:t>
            </a:r>
          </a:p>
          <a:p>
            <a:pPr marL="309563" lvl="1" indent="0">
              <a:buNone/>
            </a:pPr>
            <a:r>
              <a:rPr lang="en-US" sz="1800" dirty="0">
                <a:hlinkClick r:id="rId6"/>
              </a:rPr>
              <a:t>https://github.com/tds2024-25/course</a:t>
            </a:r>
            <a:r>
              <a:rPr lang="en-US" sz="1800" dirty="0"/>
              <a:t> </a:t>
            </a:r>
          </a:p>
          <a:p>
            <a:pPr marL="309563" lvl="1" indent="0">
              <a:buNone/>
            </a:pPr>
            <a:endParaRPr lang="en-US" sz="1800" dirty="0"/>
          </a:p>
          <a:p>
            <a:r>
              <a:rPr lang="en-US" sz="1800" dirty="0"/>
              <a:t>We will use this repository to upload:</a:t>
            </a:r>
          </a:p>
          <a:p>
            <a:pPr lvl="1"/>
            <a:r>
              <a:rPr lang="en-US" sz="1800" dirty="0"/>
              <a:t>Jupyter Notebooks from the lectures</a:t>
            </a:r>
          </a:p>
          <a:p>
            <a:pPr lvl="1"/>
            <a:r>
              <a:rPr lang="en-US" sz="1800" dirty="0"/>
              <a:t>Solutions for the assignments</a:t>
            </a:r>
          </a:p>
          <a:p>
            <a:pPr lvl="1"/>
            <a:r>
              <a:rPr lang="en-US" sz="1800" dirty="0"/>
              <a:t>Interesting and helpful stuff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55C3B-B534-144F-9A0E-0691DE7E6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F9857-843F-FEBE-3A96-9BD938308B2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50795" y="1505856"/>
            <a:ext cx="6058426" cy="451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1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3fe9acc7-e4c0-41b1-9029-bb9c243be5d9"/>
  <p:tag name="EE4P_AGENDAWIZARD" val="&lt;ee4p&gt;&lt;layouts&gt;&lt;layout name=&quot;Box Circle&quot; id=&quot;1_5&quot;&gt;&lt;standard&gt;&lt;textframe horizontalAnchor=&quot;1&quot; marginBottom=&quot;10&quot; marginLeft=&quot;0&quot; marginRight=&quot;0&quot; marginTop=&quot;10&quot; orientation=&quot;1&quot; verticalAnchor=&quot;1&quot; /&gt;&lt;font name=&quot;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9.58284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04&quot; top=&quot;133.875&quot; width=&quot;657.75&quot; height=&quot;351.6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topic&quot; type=&quot;autoshape&quot; autoShapeType=&quot;1&quot; indent=&quot;(level-1)*44.58284*scale*fontScale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8&quot; fontSizeAuto=&quot;0&quot; startTime=&quot;540&quot; timeFormatId=&quot;1&quot; startItemNo=&quot;1&quot; createSingleAgendaSlide=&quot;1&quot; createSeparatingSlides=&quot;1&quot; createBackupSlide=&quot;0&quot; layoutId=&quot;1_5&quot; createSections=&quot;0&quot; singleSlideId=&quot;1f41c5e8-cc5f-465b-9715-aa8b127e79b7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.625&quot; rightDistribute=&quot;1&quot; dock=&quot;1&quot; rightSpacing=&quot;598.7515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fd7ab121-4911-4bfd-8c57-08af70dd2909&quot; parentId=&quot;&quot; level=&quot;1&quot; generateAgendaSlide=&quot;1&quot; showAgendaItem=&quot;1&quot; isBreak=&quot;0&quot; topic=&quot;Introduction&quot; agendaSlideId=&quot;a53e7d98-fb91-4b4a-868c-b4530f29ac09&quot; /&gt;&lt;item duration=&quot;30&quot; id=&quot;ca0844e6-7e3b-4da0-b6c5-e35c240dcdd5&quot; parentId=&quot;&quot; level=&quot;1&quot; generateAgendaSlide=&quot;1&quot; showAgendaItem=&quot;1&quot; isBreak=&quot;0&quot; topic=&quot;Single-Period AP&quot; agendaSlideId=&quot;54b181dd-779d-49ad-b71c-0d824b6ce194&quot; /&gt;&lt;item duration=&quot;30&quot; id=&quot;1e702326-10fe-4b99-ba04-e5662a6bd883&quot; parentId=&quot;&quot; level=&quot;1&quot; generateAgendaSlide=&quot;1&quot; showAgendaItem=&quot;1&quot; isBreak=&quot;0&quot; topic=&quot;Multi-Period AP&quot; agendaSlideId=&quot;faf510b7-6381-4404-857e-6f6ee3fa88b1&quot; /&gt;&lt;item duration=&quot;30&quot; id=&quot;d34aea87-ba1a-49f9-89bb-fdc2f857c370&quot; parentId=&quot;1e702326-10fe-4b99-ba04-e5662a6bd883&quot; level=&quot;2&quot; generateAgendaSlide=&quot;1&quot; showAgendaItem=&quot;1&quot; isBreak=&quot;0&quot; topic=&quot;Central&quot; agendaSlideId=&quot;08fb5709-0044-4c6a-81aa-736073dc1175&quot; /&gt;&lt;item duration=&quot;30&quot; id=&quot;484bda1e-e480-4c7c-a1b6-f7f164a9cf77&quot; parentId=&quot;1e702326-10fe-4b99-ba04-e5662a6bd883&quot; level=&quot;2&quot; generateAgendaSlide=&quot;1&quot; showAgendaItem=&quot;1&quot; isBreak=&quot;0&quot; topic=&quot;Hierarchical&quot; agendaSlideId=&quot;e02b615d-bcd9-4e9c-a1aa-80a0cf965139&quot; /&gt;&lt;item duration=&quot;30&quot; id=&quot;fdd4148a-7990-4159-a54e-7a964b8f1997&quot; parentId=&quot;&quot; level=&quot;1&quot; generateAgendaSlide=&quot;1&quot; showAgendaItem=&quot;1&quot; isBreak=&quot;0&quot; topic=&quot;Conclusion&quot; agendaSlideId=&quot;5650935f-7705-4ee6-a20a-f548c292d795&quot; /&gt;&lt;/items&gt;&lt;/agenda&gt;&lt;/contents&gt;&lt;/ee4p&gt;"/>
  <p:tag name="BLUEONEFOURTHTITLEFONTCOLORFIXED" val="true"/>
  <p:tag name="NEWLAYOUTNAMES" val="true"/>
  <p:tag name="TEMPLATECREATED" val="2019-08-14 11:17 "/>
  <p:tag name="TEMPLATELASTEDITED" val="2019-08-15 01:01 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knT1WtEH0TJyAzoq2Q2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FjT7lWsx_XTN0LGQyAI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REAAg4kpk.LOLxybiiY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cJOrci7GjNi3xE2_wtz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knT1WtEH0TJyAzoq2Q2g"/>
</p:tagLst>
</file>

<file path=ppt/theme/theme1.xml><?xml version="1.0" encoding="utf-8"?>
<a:theme xmlns:a="http://schemas.openxmlformats.org/drawingml/2006/main" name="Flath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389"/>
      </a:accent1>
      <a:accent2>
        <a:srgbClr val="ED7D31"/>
      </a:accent2>
      <a:accent3>
        <a:srgbClr val="A5A5A5"/>
      </a:accent3>
      <a:accent4>
        <a:srgbClr val="65B2F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Master_Flath" id="{99FDE7C9-F676-D64F-BFAF-3CA3A4D430AD}" vid="{FEB52118-2331-AF41-8383-5D638FA1C6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Flath</Template>
  <TotalTime>13</TotalTime>
  <Words>569</Words>
  <Application>Microsoft Macintosh PowerPoint</Application>
  <PresentationFormat>Widescreen</PresentationFormat>
  <Paragraphs>118</Paragraphs>
  <Slides>12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Symbol</vt:lpstr>
      <vt:lpstr>Wingdings</vt:lpstr>
      <vt:lpstr>Flath</vt:lpstr>
      <vt:lpstr>think-cell Slide</vt:lpstr>
      <vt:lpstr>Topics in Data Science 2</vt:lpstr>
      <vt:lpstr>Agenda</vt:lpstr>
      <vt:lpstr>Why do we need version control?</vt:lpstr>
      <vt:lpstr>How does it work?</vt:lpstr>
      <vt:lpstr>Agenda</vt:lpstr>
      <vt:lpstr>Install git</vt:lpstr>
      <vt:lpstr>Configure Git</vt:lpstr>
      <vt:lpstr>Agenda</vt:lpstr>
      <vt:lpstr>The TDS repository</vt:lpstr>
      <vt:lpstr>Assignment Submission Workflow</vt:lpstr>
      <vt:lpstr>Assignment Submission Workflow (Google Colab)</vt:lpstr>
      <vt:lpstr>Assignment Submission Workflow (Local)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</dc:title>
  <dc:subject/>
  <dc:creator>s212773</dc:creator>
  <cp:keywords/>
  <dc:description/>
  <cp:lastModifiedBy>Thê Viêt Nguyên</cp:lastModifiedBy>
  <cp:revision>45</cp:revision>
  <cp:lastPrinted>2018-08-28T11:15:39Z</cp:lastPrinted>
  <dcterms:created xsi:type="dcterms:W3CDTF">2019-10-14T17:48:10Z</dcterms:created>
  <dcterms:modified xsi:type="dcterms:W3CDTF">2024-10-11T14:05:49Z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2019-08-14 11:17 </vt:lpwstr>
  </property>
  <property fmtid="{D5CDD505-2E9C-101B-9397-08002B2CF9AE}" pid="3" name="TemplateLastEdited">
    <vt:lpwstr>2019-08-15 01:01 </vt:lpwstr>
  </property>
</Properties>
</file>